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1" r:id="rId9"/>
    <p:sldId id="270" r:id="rId10"/>
    <p:sldId id="263" r:id="rId11"/>
    <p:sldId id="274" r:id="rId12"/>
    <p:sldId id="268" r:id="rId13"/>
    <p:sldId id="269" r:id="rId14"/>
    <p:sldId id="277" r:id="rId15"/>
    <p:sldId id="276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D795DD-066B-4237-9485-76122CDF6539}" v="16" dt="2025-05-15T09:38:15.009"/>
    <p1510:client id="{CA065CED-1599-4120-B8B4-53C9DD00607A}" v="25" dt="2025-05-14T12:26:48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 snapToGrid="0">
      <p:cViewPr varScale="1">
        <p:scale>
          <a:sx n="86" d="100"/>
          <a:sy n="86" d="100"/>
        </p:scale>
        <p:origin x="103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6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57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13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6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pPr/>
              <a:t>5/16/2025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1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pPr/>
              <a:t>5/16/2025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0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pPr/>
              <a:t>5/16/2025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6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9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1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chia di colori su una superficie bianca">
            <a:extLst>
              <a:ext uri="{FF2B5EF4-FFF2-40B4-BE49-F238E27FC236}">
                <a16:creationId xmlns:a16="http://schemas.microsoft.com/office/drawing/2014/main" id="{2AD37F29-F033-7423-4AC4-ED567F0218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26" b="21174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067A4B3-FEB2-4EA6-A0C7-2FCEAF38F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0486" y="1867400"/>
            <a:ext cx="4115149" cy="2738530"/>
          </a:xfrm>
        </p:spPr>
        <p:txBody>
          <a:bodyPr anchor="t">
            <a:normAutofit/>
          </a:bodyPr>
          <a:lstStyle/>
          <a:p>
            <a:r>
              <a:rPr lang="it-IT" sz="4800" dirty="0"/>
              <a:t>Io sì, che avrò cura di te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11716BC-A20A-A8A2-AFD7-F3AB78EC1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" name="Immagine 7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C59590DD-3878-B80A-0C6A-760CA950A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4" t="36435" r="27427" b="47727"/>
          <a:stretch/>
        </p:blipFill>
        <p:spPr>
          <a:xfrm>
            <a:off x="7886350" y="3501354"/>
            <a:ext cx="3436740" cy="177839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9CE903C-274B-A7D0-A49A-B1C5B593BD96}"/>
              </a:ext>
            </a:extLst>
          </p:cNvPr>
          <p:cNvSpPr txBox="1"/>
          <p:nvPr/>
        </p:nvSpPr>
        <p:spPr>
          <a:xfrm>
            <a:off x="8373578" y="5668976"/>
            <a:ext cx="257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Antonella Barone </a:t>
            </a:r>
          </a:p>
          <a:p>
            <a:pPr algn="ctr"/>
            <a:r>
              <a:rPr lang="it-IT" dirty="0"/>
              <a:t>Presidente AIPAMM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A637518-879E-5711-8973-C8C96870EF3D}"/>
              </a:ext>
            </a:extLst>
          </p:cNvPr>
          <p:cNvCxnSpPr/>
          <p:nvPr/>
        </p:nvCxnSpPr>
        <p:spPr>
          <a:xfrm flipH="1">
            <a:off x="7480299" y="5279746"/>
            <a:ext cx="43891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2B5179-5757-5366-7AAB-1CA63C085F69}"/>
              </a:ext>
            </a:extLst>
          </p:cNvPr>
          <p:cNvSpPr txBox="1"/>
          <p:nvPr/>
        </p:nvSpPr>
        <p:spPr>
          <a:xfrm>
            <a:off x="7774030" y="657348"/>
            <a:ext cx="38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XI GIORNATA FIORENTINA DEDICATA AI PAZIENTI CON MALATTIE MIELOPROLIFERATIVE CRONICHE</a:t>
            </a:r>
            <a:endParaRPr lang="it-IT" sz="1600" dirty="0">
              <a:solidFill>
                <a:srgbClr val="FF0000"/>
              </a:solidFill>
            </a:endParaRP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005114C-7153-10B2-B8F8-170F25E572A6}"/>
              </a:ext>
            </a:extLst>
          </p:cNvPr>
          <p:cNvCxnSpPr/>
          <p:nvPr/>
        </p:nvCxnSpPr>
        <p:spPr>
          <a:xfrm flipH="1">
            <a:off x="7480299" y="1611260"/>
            <a:ext cx="43891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76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42E7514-5E58-424E-B296-27F4D5DB618F}"/>
              </a:ext>
            </a:extLst>
          </p:cNvPr>
          <p:cNvSpPr txBox="1"/>
          <p:nvPr/>
        </p:nvSpPr>
        <p:spPr>
          <a:xfrm>
            <a:off x="849085" y="1671034"/>
            <a:ext cx="92300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significato di cura che mi ha convinto di più tra i tanti è  quello attribuito al filosofo  </a:t>
            </a:r>
            <a:r>
              <a:rPr lang="it-IT" dirty="0" err="1"/>
              <a:t>Heiddeger</a:t>
            </a:r>
            <a:r>
              <a:rPr lang="it-IT" dirty="0"/>
              <a:t> nel 1927:</a:t>
            </a:r>
          </a:p>
          <a:p>
            <a:pPr marL="720000"/>
            <a:br>
              <a:rPr lang="it-IT" dirty="0"/>
            </a:br>
            <a:r>
              <a:rPr lang="it-IT" i="1" dirty="0"/>
              <a:t>“</a:t>
            </a:r>
            <a:r>
              <a:rPr lang="it-IT" b="1" i="1" dirty="0"/>
              <a:t>la fragilità, oggetto della Cura e la Cura stessa sono condizioni dell’esistenza. Se non ci fosse coinvolgimento e preoccupazione </a:t>
            </a:r>
          </a:p>
          <a:p>
            <a:pPr marL="720000"/>
            <a:r>
              <a:rPr lang="it-IT" b="1" i="1" dirty="0"/>
              <a:t>per gli altri, resterebbe l’</a:t>
            </a:r>
            <a:r>
              <a:rPr lang="it-IT" b="1" i="1" dirty="0" err="1"/>
              <a:t>indfferenza</a:t>
            </a:r>
            <a:r>
              <a:rPr lang="it-IT" b="1" i="1" dirty="0"/>
              <a:t>.”</a:t>
            </a:r>
          </a:p>
          <a:p>
            <a:endParaRPr lang="it-IT" b="1" i="1" dirty="0"/>
          </a:p>
          <a:p>
            <a:r>
              <a:rPr lang="it-IT" i="1" dirty="0"/>
              <a:t>Nell’Elogio dell’ignoranza e dell’errore” Gianrico Carofiglio, scrive che certi termini sono definiti meglio dai contrari invece che dai sinonimi.</a:t>
            </a:r>
          </a:p>
          <a:p>
            <a:endParaRPr lang="it-IT" b="1" i="1" dirty="0"/>
          </a:p>
          <a:p>
            <a:r>
              <a:rPr lang="it-IT" b="1" i="1" dirty="0"/>
              <a:t>Indifferenza come contrario di cura, trova conferma anche da una survey in cui abbiamo chiesto ai pazienti di definire con dei termini  quello che percepiscono durante il follow up: </a:t>
            </a:r>
            <a:br>
              <a:rPr lang="it-IT" dirty="0"/>
            </a:br>
            <a:r>
              <a:rPr lang="it-IT" dirty="0"/>
              <a:t>“indifferenza “ è stato quello tra più ricorrenti assieme ad “abbandono” (utilizzato da pazienti nelle fasi più avanzate della malattia). </a:t>
            </a:r>
            <a:br>
              <a:rPr lang="it-IT" dirty="0"/>
            </a:br>
            <a:r>
              <a:rPr lang="it-IT" dirty="0"/>
              <a:t>.</a:t>
            </a:r>
            <a:br>
              <a:rPr lang="it-IT" dirty="0"/>
            </a:b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49085" y="551906"/>
            <a:ext cx="4928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CONTRO I MODELLI FAR VALERE LA </a:t>
            </a:r>
          </a:p>
          <a:p>
            <a:r>
              <a:rPr lang="it-IT" b="1" dirty="0">
                <a:solidFill>
                  <a:srgbClr val="FF0000"/>
                </a:solidFill>
              </a:rPr>
              <a:t>PROPRIA DIFFERENZA </a:t>
            </a:r>
            <a:r>
              <a:rPr lang="it-IT" b="1" i="1" dirty="0">
                <a:solidFill>
                  <a:srgbClr val="FF0000"/>
                </a:solidFill>
              </a:rPr>
              <a:t>«PERCHE’ SEI </a:t>
            </a:r>
          </a:p>
          <a:p>
            <a:r>
              <a:rPr lang="it-IT" b="1" i="1" dirty="0">
                <a:solidFill>
                  <a:srgbClr val="FF0000"/>
                </a:solidFill>
              </a:rPr>
              <a:t>UN ESSERE SPECIALE»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48A568FB-04D0-990A-F305-19B1F822CE29}"/>
              </a:ext>
            </a:extLst>
          </p:cNvPr>
          <p:cNvCxnSpPr/>
          <p:nvPr/>
        </p:nvCxnSpPr>
        <p:spPr>
          <a:xfrm flipH="1">
            <a:off x="950027" y="1507930"/>
            <a:ext cx="43891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AAF93B37-106B-72B0-4CFD-6E0E1A325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4" t="36435" r="27427" b="47727"/>
          <a:stretch/>
        </p:blipFill>
        <p:spPr>
          <a:xfrm>
            <a:off x="10388110" y="5924550"/>
            <a:ext cx="180389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633D16C-880B-72F1-A8A2-FE65C5A9B06E}"/>
              </a:ext>
            </a:extLst>
          </p:cNvPr>
          <p:cNvSpPr txBox="1"/>
          <p:nvPr/>
        </p:nvSpPr>
        <p:spPr>
          <a:xfrm>
            <a:off x="950027" y="1449978"/>
            <a:ext cx="79849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L’indifferenza è il contrario della cura ma anche del curarsi.</a:t>
            </a:r>
            <a:br>
              <a:rPr lang="it-IT" dirty="0"/>
            </a:br>
            <a:r>
              <a:rPr lang="it-IT" dirty="0"/>
              <a:t>Riguarda cioè non solo il medico ma anche il paziente, indifferente spesso a quello che lo circonda.  </a:t>
            </a:r>
          </a:p>
          <a:p>
            <a:br>
              <a:rPr lang="it-IT" dirty="0"/>
            </a:br>
            <a:r>
              <a:rPr lang="it-IT" dirty="0"/>
              <a:t>Il paziente a volte  si concentra solo sulla malattia ,si arma di conoscenze e convinzioni pensando di combatterla.</a:t>
            </a:r>
            <a:br>
              <a:rPr lang="it-IT" dirty="0"/>
            </a:br>
            <a:endParaRPr lang="it-IT" dirty="0"/>
          </a:p>
          <a:p>
            <a:endParaRPr lang="it-IT" b="1" dirty="0"/>
          </a:p>
          <a:p>
            <a:r>
              <a:rPr lang="it-IT" sz="3200" b="1" dirty="0"/>
              <a:t>Ma sbaglia bersaglio!</a:t>
            </a:r>
          </a:p>
        </p:txBody>
      </p:sp>
      <p:pic>
        <p:nvPicPr>
          <p:cNvPr id="6" name="Immagine 5" descr="Immagine che contiene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EDFD36E4-01A3-6DA7-9282-0ED49BE7F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99" y="2494189"/>
            <a:ext cx="6048375" cy="374332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34D67BA-3043-4E16-A440-3EA55E6F0212}"/>
              </a:ext>
            </a:extLst>
          </p:cNvPr>
          <p:cNvSpPr/>
          <p:nvPr/>
        </p:nvSpPr>
        <p:spPr>
          <a:xfrm>
            <a:off x="9329057" y="5138056"/>
            <a:ext cx="2144486" cy="1099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9DAE78-B1F2-B4DA-938F-0C33168E8920}"/>
              </a:ext>
            </a:extLst>
          </p:cNvPr>
          <p:cNvSpPr/>
          <p:nvPr/>
        </p:nvSpPr>
        <p:spPr>
          <a:xfrm>
            <a:off x="8289472" y="503772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5E62848A-E811-6B2C-055C-BEFB60AE3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4" t="36435" r="27427" b="47727"/>
          <a:stretch/>
        </p:blipFill>
        <p:spPr>
          <a:xfrm>
            <a:off x="10388110" y="5924550"/>
            <a:ext cx="180389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Imágenes, de Catasta, fotos e imágenes de stock de Catasta">
            <a:extLst>
              <a:ext uri="{FF2B5EF4-FFF2-40B4-BE49-F238E27FC236}">
                <a16:creationId xmlns:a16="http://schemas.microsoft.com/office/drawing/2014/main" id="{3C895537-AA11-469A-8406-6AFB12003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8698"/>
            <a:ext cx="12192000" cy="42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222B2550-62E8-43D9-937F-3ECFD44EC46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07" y="1000642"/>
            <a:ext cx="1916158" cy="261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60C9A1A-A9DA-467D-86B8-556510BEE59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145" y="3629872"/>
            <a:ext cx="1897380" cy="261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DA01E98B-EAC1-4192-93F4-7537A7662AB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623" y="1000642"/>
            <a:ext cx="2037807" cy="259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0C46546B-76D6-4256-8261-7434867254D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51" y="568564"/>
            <a:ext cx="1897380" cy="26136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D7AF4A86-7A6E-469A-B407-DAF61A50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813" y="3245666"/>
            <a:ext cx="2037806" cy="250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46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magine di La scomparsa dei colori"/>
          <p:cNvSpPr>
            <a:spLocks noChangeAspect="1" noChangeArrowheads="1"/>
          </p:cNvSpPr>
          <p:nvPr/>
        </p:nvSpPr>
        <p:spPr bwMode="auto">
          <a:xfrm>
            <a:off x="155575" y="-830263"/>
            <a:ext cx="115252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" name="AutoShape 4" descr="Immagine di La scomparsa dei colori"/>
          <p:cNvSpPr>
            <a:spLocks noChangeAspect="1" noChangeArrowheads="1"/>
          </p:cNvSpPr>
          <p:nvPr/>
        </p:nvSpPr>
        <p:spPr bwMode="auto">
          <a:xfrm>
            <a:off x="155575" y="-830263"/>
            <a:ext cx="115252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" name="AutoShape 6" descr="Immagine di La scomparsa dei colori"/>
          <p:cNvSpPr>
            <a:spLocks noChangeAspect="1" noChangeArrowheads="1"/>
          </p:cNvSpPr>
          <p:nvPr/>
        </p:nvSpPr>
        <p:spPr bwMode="auto">
          <a:xfrm>
            <a:off x="155575" y="-830263"/>
            <a:ext cx="115252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6" name="AutoShape 8" descr="Immagine di La scomparsa dei colori"/>
          <p:cNvSpPr>
            <a:spLocks noChangeAspect="1" noChangeArrowheads="1"/>
          </p:cNvSpPr>
          <p:nvPr/>
        </p:nvSpPr>
        <p:spPr bwMode="auto">
          <a:xfrm>
            <a:off x="155575" y="-830263"/>
            <a:ext cx="115252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419941" y="1502342"/>
            <a:ext cx="7373741" cy="39680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2000" dirty="0"/>
              <a:t>E’ quella che propone Luigi Manconi nel suo libro </a:t>
            </a:r>
          </a:p>
          <a:p>
            <a:r>
              <a:rPr lang="it-IT" sz="2000" dirty="0"/>
              <a:t>«La scomparsa dei colori».</a:t>
            </a:r>
          </a:p>
          <a:p>
            <a:r>
              <a:rPr lang="it-IT" sz="2000" dirty="0"/>
              <a:t>L’autore, condannato a una progressiva cecità, nel demolire molti stereotipi su quello che ci si aspetta da un paziente con una grave malattia cronica individua un’altra  possibilità di reagire alla malattia.</a:t>
            </a:r>
          </a:p>
          <a:p>
            <a:r>
              <a:rPr lang="it-IT" sz="2000" b="1" dirty="0"/>
              <a:t>Lotta è il movimento che raccoglie e mobilita energie, che produce conoscenza, che persegue mete </a:t>
            </a:r>
            <a:r>
              <a:rPr lang="it-IT" sz="2000" dirty="0"/>
              <a:t>… E’ il contrario dell’immobilità e dell’indifferenza. </a:t>
            </a:r>
          </a:p>
          <a:p>
            <a:endParaRPr lang="it-IT" sz="2000" dirty="0"/>
          </a:p>
          <a:p>
            <a:r>
              <a:rPr lang="it-IT" sz="2000" dirty="0"/>
              <a:t>Di mete da raggiungere  ne abbiamo tante: rendere </a:t>
            </a:r>
            <a:r>
              <a:rPr lang="it-IT" sz="2000" b="1" dirty="0"/>
              <a:t>la ricerca più indipendente, </a:t>
            </a:r>
            <a:r>
              <a:rPr lang="it-IT" sz="2000" dirty="0"/>
              <a:t>garantire davvero a tutti l’accesso alle cure, difendere un alto standard etico delle associazioni e ottenere che la voce delle associazioni sia davvero  ascoltata nei tavoli istituzionali e non serva solo a fare annunci.</a:t>
            </a:r>
            <a:br>
              <a:rPr lang="it-IT" sz="2000" dirty="0"/>
            </a:br>
            <a:br>
              <a:rPr lang="it-IT" sz="2000" dirty="0"/>
            </a:br>
            <a:endParaRPr lang="it-IT" sz="2000" dirty="0"/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  <a:p>
            <a:pPr algn="just"/>
            <a:br>
              <a:rPr lang="it-IT" sz="2000" dirty="0"/>
            </a:br>
            <a:br>
              <a:rPr lang="it-IT" sz="2000" dirty="0"/>
            </a:br>
            <a:endParaRPr lang="it-IT" sz="2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950324" y="595764"/>
            <a:ext cx="6570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UN’ALTRA  IDEA DI LOTTA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4DC25752-AC95-8A45-8E63-0BC38AEAAD47}"/>
              </a:ext>
            </a:extLst>
          </p:cNvPr>
          <p:cNvCxnSpPr/>
          <p:nvPr/>
        </p:nvCxnSpPr>
        <p:spPr>
          <a:xfrm flipH="1">
            <a:off x="950324" y="1078934"/>
            <a:ext cx="43891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Immagine che contiene vestiti, testo, persona, Viso umano&#10;&#10;Descrizione generata automaticamente">
            <a:extLst>
              <a:ext uri="{FF2B5EF4-FFF2-40B4-BE49-F238E27FC236}">
                <a16:creationId xmlns:a16="http://schemas.microsoft.com/office/drawing/2014/main" id="{773F22BF-9AD9-4D4A-AB64-0AB55E778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24" y="1624008"/>
            <a:ext cx="3209845" cy="4355213"/>
          </a:xfrm>
          <a:prstGeom prst="rect">
            <a:avLst/>
          </a:prstGeom>
        </p:spPr>
      </p:pic>
      <p:pic>
        <p:nvPicPr>
          <p:cNvPr id="3" name="Immagine 2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34A3AC49-F808-F19C-884F-9FDDAD39A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4" t="36435" r="27427" b="47727"/>
          <a:stretch/>
        </p:blipFill>
        <p:spPr>
          <a:xfrm>
            <a:off x="10388110" y="5924550"/>
            <a:ext cx="1803890" cy="9334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CB69B9F-3481-4220-96E6-48966A9736F2}"/>
              </a:ext>
            </a:extLst>
          </p:cNvPr>
          <p:cNvSpPr txBox="1"/>
          <p:nvPr/>
        </p:nvSpPr>
        <p:spPr>
          <a:xfrm>
            <a:off x="7537528" y="1032764"/>
            <a:ext cx="4308672" cy="32240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INSIEME SI «COMBATTE» E  CI SI  CURA MEGLIO!</a:t>
            </a:r>
          </a:p>
        </p:txBody>
      </p:sp>
      <p:pic>
        <p:nvPicPr>
          <p:cNvPr id="4" name="Immagine 3" descr="Immagine che contiene cielo, aria aperta, vestiti, calzature&#10;&#10;Descrizione generata automaticamente">
            <a:extLst>
              <a:ext uri="{FF2B5EF4-FFF2-40B4-BE49-F238E27FC236}">
                <a16:creationId xmlns:a16="http://schemas.microsoft.com/office/drawing/2014/main" id="{E24D8B6A-BCDD-417B-85CC-E06E90931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9" r="1" b="14023"/>
          <a:stretch>
            <a:fillRect/>
          </a:stretch>
        </p:blipFill>
        <p:spPr>
          <a:xfrm>
            <a:off x="20" y="10"/>
            <a:ext cx="6931132" cy="6857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A391F1-4B2C-521B-F6A5-52C74B303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5848" y="47115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F1D7535-5522-1586-0DD8-0F497E5A0FD6}"/>
              </a:ext>
            </a:extLst>
          </p:cNvPr>
          <p:cNvCxnSpPr/>
          <p:nvPr/>
        </p:nvCxnSpPr>
        <p:spPr>
          <a:xfrm flipH="1">
            <a:off x="7457080" y="4711579"/>
            <a:ext cx="43891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7099EF9B-7CF1-4ED1-14DD-B24430FD0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4" t="36435" r="27427" b="47727"/>
          <a:stretch/>
        </p:blipFill>
        <p:spPr>
          <a:xfrm>
            <a:off x="10388110" y="5924550"/>
            <a:ext cx="180389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83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25A6F-5312-0111-BF95-CD803BC47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magine di La scomparsa dei colori">
            <a:extLst>
              <a:ext uri="{FF2B5EF4-FFF2-40B4-BE49-F238E27FC236}">
                <a16:creationId xmlns:a16="http://schemas.microsoft.com/office/drawing/2014/main" id="{3891EE20-04D7-8623-EF15-802B1C01FA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30263"/>
            <a:ext cx="115252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" name="AutoShape 4" descr="Immagine di La scomparsa dei colori">
            <a:extLst>
              <a:ext uri="{FF2B5EF4-FFF2-40B4-BE49-F238E27FC236}">
                <a16:creationId xmlns:a16="http://schemas.microsoft.com/office/drawing/2014/main" id="{21388731-E543-C5C6-4559-150BC1A4D9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30263"/>
            <a:ext cx="115252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" name="AutoShape 6" descr="Immagine di La scomparsa dei colori">
            <a:extLst>
              <a:ext uri="{FF2B5EF4-FFF2-40B4-BE49-F238E27FC236}">
                <a16:creationId xmlns:a16="http://schemas.microsoft.com/office/drawing/2014/main" id="{23F0514A-2DDE-7714-0C53-89CB6D1808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30263"/>
            <a:ext cx="115252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6" name="AutoShape 8" descr="Immagine di La scomparsa dei colori">
            <a:extLst>
              <a:ext uri="{FF2B5EF4-FFF2-40B4-BE49-F238E27FC236}">
                <a16:creationId xmlns:a16="http://schemas.microsoft.com/office/drawing/2014/main" id="{130B006B-651E-0FEA-4A16-CDEF8F2EA5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30263"/>
            <a:ext cx="115252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4441B6D-C39A-EAFC-F852-79B4A103CDB8}"/>
              </a:ext>
            </a:extLst>
          </p:cNvPr>
          <p:cNvSpPr txBox="1"/>
          <p:nvPr/>
        </p:nvSpPr>
        <p:spPr>
          <a:xfrm>
            <a:off x="926417" y="1583972"/>
            <a:ext cx="10755481" cy="18450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2000" dirty="0"/>
              <a:t>Lo scorso anno c’è stato spiegato con molta chiarezza che a causa della complessità della malattia, un farmaco che guarisca  è ancora molto lontano.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Nel 1932 </a:t>
            </a:r>
            <a:r>
              <a:rPr lang="it-IT" sz="2000" b="1" dirty="0"/>
              <a:t>Albert Einstein</a:t>
            </a:r>
            <a:r>
              <a:rPr lang="it-IT" sz="2000" dirty="0"/>
              <a:t> dichiarò categoricamente che non ci sarebbe mai stata la possibilità di produrre energia atomica!</a:t>
            </a:r>
            <a:br>
              <a:rPr lang="it-IT" sz="2000" dirty="0"/>
            </a:br>
            <a:br>
              <a:rPr lang="it-IT" sz="2000" dirty="0"/>
            </a:br>
            <a:endParaRPr lang="it-IT" sz="20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139757F-35B2-141E-F488-12AEC0817DF0}"/>
              </a:ext>
            </a:extLst>
          </p:cNvPr>
          <p:cNvSpPr txBox="1"/>
          <p:nvPr/>
        </p:nvSpPr>
        <p:spPr>
          <a:xfrm>
            <a:off x="950324" y="389814"/>
            <a:ext cx="657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ANCHE GLI SCIENZIATI SBAGLIANO</a:t>
            </a:r>
          </a:p>
          <a:p>
            <a:r>
              <a:rPr lang="it-IT" b="1" dirty="0">
                <a:solidFill>
                  <a:srgbClr val="FF0000"/>
                </a:solidFill>
              </a:rPr>
              <a:t>LE PREVISIONI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242D5DA2-55F7-700E-97C4-4137453BDB08}"/>
              </a:ext>
            </a:extLst>
          </p:cNvPr>
          <p:cNvCxnSpPr/>
          <p:nvPr/>
        </p:nvCxnSpPr>
        <p:spPr>
          <a:xfrm flipH="1">
            <a:off x="950324" y="1078934"/>
            <a:ext cx="43891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eNSTEIN2.jpg">
            <a:extLst>
              <a:ext uri="{FF2B5EF4-FFF2-40B4-BE49-F238E27FC236}">
                <a16:creationId xmlns:a16="http://schemas.microsoft.com/office/drawing/2014/main" id="{D5BA359E-9670-5AB5-A80C-3838C0236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267" y="3658694"/>
            <a:ext cx="2071933" cy="3199306"/>
          </a:xfrm>
          <a:prstGeom prst="rect">
            <a:avLst/>
          </a:prstGeom>
        </p:spPr>
      </p:pic>
      <p:sp>
        <p:nvSpPr>
          <p:cNvPr id="4" name="Fumetto 3 2">
            <a:extLst>
              <a:ext uri="{FF2B5EF4-FFF2-40B4-BE49-F238E27FC236}">
                <a16:creationId xmlns:a16="http://schemas.microsoft.com/office/drawing/2014/main" id="{B4B30CA2-74CF-9FB6-268B-B292E01D96EB}"/>
              </a:ext>
            </a:extLst>
          </p:cNvPr>
          <p:cNvSpPr/>
          <p:nvPr/>
        </p:nvSpPr>
        <p:spPr>
          <a:xfrm>
            <a:off x="6209156" y="3429000"/>
            <a:ext cx="3999412" cy="2599509"/>
          </a:xfrm>
          <a:prstGeom prst="wedgeEllipseCallout">
            <a:avLst>
              <a:gd name="adj1" fmla="val -64922"/>
              <a:gd name="adj2" fmla="val 23473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E se ho sbagliato io chissà che non siano sbagliate anche le previsioni sulle malattie mieloproliferative croniche e che invece la cura sia vicina…!</a:t>
            </a:r>
          </a:p>
        </p:txBody>
      </p:sp>
      <p:pic>
        <p:nvPicPr>
          <p:cNvPr id="5" name="Immagine 4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D30A3441-ABA3-6C47-8836-38C91EB5E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4" t="36435" r="27427" b="47727"/>
          <a:stretch/>
        </p:blipFill>
        <p:spPr>
          <a:xfrm>
            <a:off x="10388110" y="5924550"/>
            <a:ext cx="180389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487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Imágenes, de Catasta, fotos e imágenes de stock de Catasta">
            <a:extLst>
              <a:ext uri="{FF2B5EF4-FFF2-40B4-BE49-F238E27FC236}">
                <a16:creationId xmlns:a16="http://schemas.microsoft.com/office/drawing/2014/main" id="{3C895537-AA11-469A-8406-6AFB12003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2733"/>
            <a:ext cx="12191999" cy="482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60C9A1A-A9DA-467D-86B8-556510BEE59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898" y="2735788"/>
            <a:ext cx="1746266" cy="222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222B2550-62E8-43D9-937F-3ECFD44EC46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83" y="507874"/>
            <a:ext cx="1602426" cy="210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0C46546B-76D6-4256-8261-7434867254D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85" y="2510453"/>
            <a:ext cx="1779445" cy="225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DA01E98B-EAC1-4192-93F4-7537A7662AB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569" y="2735787"/>
            <a:ext cx="1746266" cy="247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D7AF4A86-7A6E-469A-B407-DAF61A50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168" y="326114"/>
            <a:ext cx="1746267" cy="197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AutoShape 2" descr="https://lens.usercontent.google.com/image?vsrid=CMOR3ae5rc-IqAEQAhgBIiRjMzdlMWFlZi02MTAzLTQ1OTctYjc4MS04MTUwMjBkOWNhNzg&amp;gsessionid=qGRntM4QTb6Wy-d8-R705WICspfjk-oDwBA9HEf7ogzDshJXFhZrp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Immagine 11" descr="Emotico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8764" y="507873"/>
            <a:ext cx="1746267" cy="17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4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a cura. Ediz. a colori">
            <a:extLst>
              <a:ext uri="{FF2B5EF4-FFF2-40B4-BE49-F238E27FC236}">
                <a16:creationId xmlns:a16="http://schemas.microsoft.com/office/drawing/2014/main" id="{8CBDA4C6-CBBB-45CB-AD3E-2D6C5F1942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16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3D8FA1-E7E2-4CC7-B17C-D5847B234518}"/>
              </a:ext>
            </a:extLst>
          </p:cNvPr>
          <p:cNvSpPr txBox="1"/>
          <p:nvPr/>
        </p:nvSpPr>
        <p:spPr>
          <a:xfrm>
            <a:off x="907474" y="366623"/>
            <a:ext cx="49529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  <a:t>Ti proteggerò dalle paure delle ipocondrie</a:t>
            </a:r>
            <a:b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</a:br>
            <a: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  <a:t>Dai turbamenti che da oggi incontrerai per la tua via</a:t>
            </a:r>
            <a:b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</a:br>
            <a: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  <a:t>Dalle ingiustizie e dagli inganni del tuo tempo</a:t>
            </a:r>
            <a:b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</a:br>
            <a: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  <a:t>Dai fallimenti che per tua natura normalmente attirerai</a:t>
            </a:r>
          </a:p>
          <a:p>
            <a:pPr algn="l"/>
            <a: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  <a:t>Ti solleverò dai dolori e dai tuoi sbalzi d'umore</a:t>
            </a:r>
            <a:b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</a:br>
            <a: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  <a:t>Dalle ossessioni delle tue manie</a:t>
            </a:r>
            <a:b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</a:br>
            <a: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  <a:t>Supererò le correnti gravitazionali</a:t>
            </a:r>
            <a:b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</a:br>
            <a: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  <a:t>Lo spazio e la luce per non farti invecchiare</a:t>
            </a:r>
          </a:p>
          <a:p>
            <a:pPr algn="l"/>
            <a: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  <a:t>E guarirai da tutte le malattie</a:t>
            </a:r>
            <a:b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</a:br>
            <a:r>
              <a:rPr lang="it-IT" sz="1400" b="1" i="0" dirty="0">
                <a:solidFill>
                  <a:srgbClr val="1F1F1F"/>
                </a:solidFill>
                <a:effectLst/>
                <a:latin typeface="+mj-lt"/>
              </a:rPr>
              <a:t>Perché sei un essere speciale</a:t>
            </a:r>
            <a:br>
              <a:rPr lang="it-IT" sz="1400" b="1" i="0" dirty="0">
                <a:solidFill>
                  <a:srgbClr val="1F1F1F"/>
                </a:solidFill>
                <a:effectLst/>
                <a:latin typeface="+mj-lt"/>
              </a:rPr>
            </a:br>
            <a:r>
              <a:rPr lang="it-IT" sz="1400" b="1" i="0" dirty="0">
                <a:solidFill>
                  <a:srgbClr val="1F1F1F"/>
                </a:solidFill>
                <a:effectLst/>
                <a:latin typeface="+mj-lt"/>
              </a:rPr>
              <a:t>Ed io, avrò cura di te</a:t>
            </a:r>
          </a:p>
          <a:p>
            <a:pPr algn="l"/>
            <a: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  <a:t>Vagavo per i campi del Tennessee</a:t>
            </a:r>
            <a:b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</a:br>
            <a: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  <a:t>Come vi ero arrivato, chissà</a:t>
            </a:r>
            <a:b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</a:br>
            <a: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  <a:t>Non hai fiori bianchi per me?</a:t>
            </a:r>
            <a:b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</a:br>
            <a: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  <a:t>Più veloci di aquile i miei sogni</a:t>
            </a:r>
            <a:b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</a:br>
            <a: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  <a:t>Attraversano il mare</a:t>
            </a:r>
          </a:p>
          <a:p>
            <a:pPr algn="l"/>
            <a: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  <a:t>Ti porterò soprattutto il silenzio e la pazienza</a:t>
            </a:r>
            <a:b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</a:br>
            <a: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  <a:t>Percorreremo assieme le vie che portano all'essenza</a:t>
            </a:r>
            <a:b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</a:br>
            <a:r>
              <a:rPr lang="it-IT" sz="1400" b="1" i="0" dirty="0">
                <a:solidFill>
                  <a:srgbClr val="1F1F1F"/>
                </a:solidFill>
                <a:effectLst/>
                <a:latin typeface="+mj-lt"/>
              </a:rPr>
              <a:t>I profumi d'amore inebrieranno i nostri corpi</a:t>
            </a:r>
            <a:br>
              <a:rPr lang="it-IT" sz="1400" b="1" i="0" dirty="0">
                <a:solidFill>
                  <a:srgbClr val="1F1F1F"/>
                </a:solidFill>
                <a:effectLst/>
                <a:latin typeface="+mj-lt"/>
              </a:rPr>
            </a:br>
            <a:r>
              <a:rPr lang="it-IT" sz="1400" b="1" i="0" dirty="0">
                <a:solidFill>
                  <a:srgbClr val="1F1F1F"/>
                </a:solidFill>
                <a:effectLst/>
                <a:latin typeface="+mj-lt"/>
              </a:rPr>
              <a:t>La bonaccia d'agosto non calmerà i nostri sensi</a:t>
            </a:r>
          </a:p>
          <a:p>
            <a:pPr algn="l"/>
            <a:r>
              <a:rPr lang="it-IT" sz="1400" b="1" i="0" dirty="0">
                <a:solidFill>
                  <a:srgbClr val="1F1F1F"/>
                </a:solidFill>
                <a:effectLst/>
                <a:latin typeface="+mj-lt"/>
              </a:rPr>
              <a:t>Tesserò i tuoi capelli come trame di un canto</a:t>
            </a:r>
            <a:b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</a:br>
            <a: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  <a:t>Conosco le leggi del mondo, e te ne farò dono</a:t>
            </a:r>
            <a:b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</a:br>
            <a: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  <a:t>Supererò le correnti gravitazionali</a:t>
            </a:r>
            <a:b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</a:br>
            <a: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  <a:t>Lo spazio e la luce per non farti invecchiare</a:t>
            </a:r>
          </a:p>
          <a:p>
            <a:pPr algn="l"/>
            <a: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  <a:t>Ti salverò da ogni malinconia</a:t>
            </a:r>
            <a:b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</a:br>
            <a: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  <a:t>Perché sei un essere speciale</a:t>
            </a:r>
            <a:b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</a:br>
            <a: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  <a:t>Ed io avrò cura di te</a:t>
            </a:r>
            <a:br>
              <a:rPr lang="it-IT" sz="1400" b="0" i="0" dirty="0">
                <a:solidFill>
                  <a:srgbClr val="1F1F1F"/>
                </a:solidFill>
                <a:effectLst/>
                <a:latin typeface="+mj-lt"/>
              </a:rPr>
            </a:br>
            <a:r>
              <a:rPr lang="it-IT" sz="1400" b="1" i="0" dirty="0">
                <a:solidFill>
                  <a:srgbClr val="1F1F1F"/>
                </a:solidFill>
                <a:effectLst/>
                <a:latin typeface="+mj-lt"/>
              </a:rPr>
              <a:t>Io sì, che avrò cura di te</a:t>
            </a:r>
          </a:p>
        </p:txBody>
      </p:sp>
      <p:pic>
        <p:nvPicPr>
          <p:cNvPr id="11266" name="Picture 2" descr="La cura - CD Audio di Franco Battia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0473" y="933449"/>
            <a:ext cx="5105400" cy="4991101"/>
          </a:xfrm>
          <a:prstGeom prst="rect">
            <a:avLst/>
          </a:prstGeom>
          <a:noFill/>
        </p:spPr>
      </p:pic>
      <p:pic>
        <p:nvPicPr>
          <p:cNvPr id="4" name="Immagine 3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787C9D4D-2ACF-EF7F-057F-C66F885FE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4" t="36435" r="27427" b="47727"/>
          <a:stretch/>
        </p:blipFill>
        <p:spPr>
          <a:xfrm>
            <a:off x="10388110" y="5924550"/>
            <a:ext cx="180389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8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1B4548-769B-4C33-A14F-467C274DAA22}"/>
              </a:ext>
            </a:extLst>
          </p:cNvPr>
          <p:cNvSpPr txBox="1"/>
          <p:nvPr/>
        </p:nvSpPr>
        <p:spPr>
          <a:xfrm>
            <a:off x="3146765" y="115652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brano,  scritto nel 1996 da Franco Battiato e dal filosofo Manlio </a:t>
            </a:r>
            <a:r>
              <a:rPr lang="it-IT" dirty="0" err="1"/>
              <a:t>Sgalambro</a:t>
            </a:r>
            <a:endParaRPr lang="it-IT" dirty="0"/>
          </a:p>
          <a:p>
            <a:r>
              <a:rPr lang="it-IT" dirty="0"/>
              <a:t>è comunemente interpretato come  una canzone d’amore, dell’amore in un certo senso TAUMATURGICO. 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9DC37B-1368-4304-9789-E5646B467741}"/>
              </a:ext>
            </a:extLst>
          </p:cNvPr>
          <p:cNvSpPr txBox="1"/>
          <p:nvPr/>
        </p:nvSpPr>
        <p:spPr>
          <a:xfrm>
            <a:off x="2662054" y="2325745"/>
            <a:ext cx="7525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 c’è un’altra interpretazione: a parlare non è un amante, un figlio, un amico, un familiare ma è la parte spirituale della persona stessa. </a:t>
            </a:r>
            <a:br>
              <a:rPr lang="it-IT" dirty="0"/>
            </a:b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E0A1DB-BA13-420A-AB27-282DB6AD240B}"/>
              </a:ext>
            </a:extLst>
          </p:cNvPr>
          <p:cNvSpPr txBox="1"/>
          <p:nvPr/>
        </p:nvSpPr>
        <p:spPr>
          <a:xfrm>
            <a:off x="2038402" y="3300596"/>
            <a:ext cx="7453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Sinonimi «laici» di </a:t>
            </a:r>
            <a:r>
              <a:rPr lang="it-IT" i="1" dirty="0">
                <a:latin typeface="+mj-lt"/>
              </a:rPr>
              <a:t>spirituale:i</a:t>
            </a:r>
            <a:r>
              <a:rPr lang="it-IT" b="0" i="1" dirty="0">
                <a:solidFill>
                  <a:srgbClr val="474747"/>
                </a:solidFill>
                <a:effectLst/>
                <a:latin typeface="+mj-lt"/>
              </a:rPr>
              <a:t>mmateriale, incorporeo, invisibile, astratto, ideale, mentale, intellettuale.</a:t>
            </a:r>
          </a:p>
          <a:p>
            <a:endParaRPr lang="it-IT" b="0" i="0" dirty="0">
              <a:solidFill>
                <a:srgbClr val="474747"/>
              </a:solidFill>
              <a:effectLst/>
              <a:latin typeface="Arial" panose="020B0604020202020204" pitchFamily="34" charset="0"/>
            </a:endParaRPr>
          </a:p>
          <a:p>
            <a:r>
              <a:rPr lang="it-IT" dirty="0">
                <a:solidFill>
                  <a:srgbClr val="474747"/>
                </a:solidFill>
                <a:latin typeface="Arial" panose="020B0604020202020204" pitchFamily="34" charset="0"/>
              </a:rPr>
              <a:t>,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5002F3-A2B4-492B-8EE3-8988086F410E}"/>
              </a:ext>
            </a:extLst>
          </p:cNvPr>
          <p:cNvSpPr txBox="1"/>
          <p:nvPr/>
        </p:nvSpPr>
        <p:spPr>
          <a:xfrm>
            <a:off x="2038402" y="3854594"/>
            <a:ext cx="9213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E’, quindi, una dichiarazione d’amore che una parte di noi – intellettuale, mentale - fa a un’altra parte di noi,  quella fisica.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95601" y="4541760"/>
            <a:ext cx="862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tutto per affermare con altre parole, un concetto ormai centrale nella </a:t>
            </a:r>
            <a:r>
              <a:rPr lang="it-IT" dirty="0" err="1"/>
              <a:t>psiconcologia</a:t>
            </a:r>
            <a:r>
              <a:rPr lang="it-IT" dirty="0"/>
              <a:t> e nelle terapie di supporto, e cioè  che il primo protagonista della cura è il paziente . </a:t>
            </a:r>
            <a:r>
              <a:rPr lang="it-IT" b="1" dirty="0">
                <a:solidFill>
                  <a:srgbClr val="FF0000"/>
                </a:solidFill>
              </a:rPr>
              <a:t>Siamo noi</a:t>
            </a:r>
            <a:r>
              <a:rPr lang="it-IT" b="1" dirty="0"/>
              <a:t>. </a:t>
            </a:r>
          </a:p>
        </p:txBody>
      </p:sp>
      <p:sp>
        <p:nvSpPr>
          <p:cNvPr id="1026" name="Music"/>
          <p:cNvSpPr>
            <a:spLocks noEditPoints="1" noChangeArrowheads="1"/>
          </p:cNvSpPr>
          <p:nvPr/>
        </p:nvSpPr>
        <p:spPr bwMode="auto">
          <a:xfrm>
            <a:off x="2531823" y="1389804"/>
            <a:ext cx="493420" cy="38773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Music"/>
          <p:cNvSpPr>
            <a:spLocks noEditPoints="1" noChangeArrowheads="1"/>
          </p:cNvSpPr>
          <p:nvPr/>
        </p:nvSpPr>
        <p:spPr bwMode="auto">
          <a:xfrm>
            <a:off x="1409503" y="3571804"/>
            <a:ext cx="493421" cy="38773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Music"/>
          <p:cNvSpPr>
            <a:spLocks noEditPoints="1" noChangeArrowheads="1"/>
          </p:cNvSpPr>
          <p:nvPr/>
        </p:nvSpPr>
        <p:spPr bwMode="auto">
          <a:xfrm>
            <a:off x="2038402" y="2440493"/>
            <a:ext cx="493421" cy="38773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Music"/>
          <p:cNvSpPr>
            <a:spLocks noEditPoints="1" noChangeArrowheads="1"/>
          </p:cNvSpPr>
          <p:nvPr/>
        </p:nvSpPr>
        <p:spPr bwMode="auto">
          <a:xfrm>
            <a:off x="859775" y="4703171"/>
            <a:ext cx="489957" cy="429938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1D776DA9-4C80-2455-8C54-64DF01289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4" t="36435" r="27427" b="47727"/>
          <a:stretch/>
        </p:blipFill>
        <p:spPr>
          <a:xfrm>
            <a:off x="10388110" y="5924550"/>
            <a:ext cx="180389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B29ADE-0927-44AD-8C76-2F8D9AA55AF6}"/>
              </a:ext>
            </a:extLst>
          </p:cNvPr>
          <p:cNvSpPr txBox="1"/>
          <p:nvPr/>
        </p:nvSpPr>
        <p:spPr>
          <a:xfrm>
            <a:off x="678873" y="942109"/>
            <a:ext cx="1034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B16718-D33C-42CC-A487-EDA569E1FE67}"/>
              </a:ext>
            </a:extLst>
          </p:cNvPr>
          <p:cNvSpPr txBox="1"/>
          <p:nvPr/>
        </p:nvSpPr>
        <p:spPr>
          <a:xfrm>
            <a:off x="1042661" y="3149278"/>
            <a:ext cx="91336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allora perché ribadire il concetto? </a:t>
            </a:r>
          </a:p>
          <a:p>
            <a:br>
              <a:rPr lang="it-IT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Perché in </a:t>
            </a:r>
            <a:r>
              <a:rPr lang="it-IT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realtà il mondo del supporto oncologico -  spesso animato da buone intenzioni , qualche volta da fini meno nobili  -  ti convince a seguire discipline,  pratiche nutrizionali, percorsi suggeriti da maestri di vita a vario titolo che, con la promessa di nuove consapevolezze, non fanno altro che proporre </a:t>
            </a:r>
            <a:r>
              <a:rPr lang="it-IT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modelli  irraggiungibili </a:t>
            </a:r>
            <a:r>
              <a:rPr lang="it-IT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che possono renderti più frustrato, non compreso.. </a:t>
            </a:r>
          </a:p>
          <a:p>
            <a:endParaRPr lang="it-IT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+mj-lt"/>
                <a:cs typeface="Times New Roman" panose="02020603050405020304" pitchFamily="18" charset="0"/>
              </a:rPr>
              <a:t>Sembra quasi che l’obiettivo sia quello di renderti un:</a:t>
            </a:r>
          </a:p>
          <a:p>
            <a:endParaRPr lang="it-IT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8196" name="Picture 4" descr="La medicina alimentare. Vivere a lungo e in salute. Il ruolo del cibo nella prevenzione di infarto cardiaco e cancro - Domenico Tuttolomondo - copert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8557" y="732559"/>
            <a:ext cx="1750423" cy="2155371"/>
          </a:xfrm>
          <a:prstGeom prst="rect">
            <a:avLst/>
          </a:prstGeom>
          <a:noFill/>
        </p:spPr>
      </p:pic>
      <p:pic>
        <p:nvPicPr>
          <p:cNvPr id="8198" name="Picture 6" descr="https://cs.ilgiardinodeilibri.it/cop/e/w501/empowerment-xenia.jpg?_=15416245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6543" y="1059765"/>
            <a:ext cx="1133475" cy="1714500"/>
          </a:xfrm>
          <a:prstGeom prst="rect">
            <a:avLst/>
          </a:prstGeom>
          <a:noFill/>
        </p:spPr>
      </p:pic>
      <p:pic>
        <p:nvPicPr>
          <p:cNvPr id="8200" name="Picture 8" descr="https://cs.ilgiardinodeilibri.it/cop/r/w501/resilienza-superare-momenti.jpg?_=17172002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4375" y="732559"/>
            <a:ext cx="2155372" cy="2299063"/>
          </a:xfrm>
          <a:prstGeom prst="rect">
            <a:avLst/>
          </a:prstGeom>
          <a:noFill/>
        </p:spPr>
      </p:pic>
      <p:pic>
        <p:nvPicPr>
          <p:cNvPr id="8202" name="Picture 10" descr="Malattia come opportunità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7858" y="902375"/>
            <a:ext cx="2031185" cy="1854925"/>
          </a:xfrm>
          <a:prstGeom prst="rect">
            <a:avLst/>
          </a:prstGeom>
          <a:noFill/>
        </p:spPr>
      </p:pic>
      <p:pic>
        <p:nvPicPr>
          <p:cNvPr id="8208" name="Picture 16" descr="https://dance4oncology.it/wp-content/uploads/2023/07/Dance4Oncology_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8283" y="967690"/>
            <a:ext cx="2050867" cy="1933303"/>
          </a:xfrm>
          <a:prstGeom prst="rect">
            <a:avLst/>
          </a:prstGeom>
          <a:noFill/>
        </p:spPr>
      </p:pic>
      <p:sp>
        <p:nvSpPr>
          <p:cNvPr id="8210" name="AutoShape 18" descr="Affamare il cancro. Come sono sopravvissuta a due tumori aggressivi utilizzando cure mediche che il sistema non ha interesse a divulgare , Jane "/>
          <p:cNvSpPr>
            <a:spLocks noChangeAspect="1" noChangeArrowheads="1"/>
          </p:cNvSpPr>
          <p:nvPr/>
        </p:nvSpPr>
        <p:spPr bwMode="auto">
          <a:xfrm>
            <a:off x="155575" y="-693738"/>
            <a:ext cx="962025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212" name="AutoShape 20" descr="Affamare il cancro. Come sono sopravvissuta a due tumori aggressivi utilizzando cure mediche che il sistema non ha interesse a divulgare , Jane "/>
          <p:cNvSpPr>
            <a:spLocks noChangeAspect="1" noChangeArrowheads="1"/>
          </p:cNvSpPr>
          <p:nvPr/>
        </p:nvSpPr>
        <p:spPr bwMode="auto">
          <a:xfrm>
            <a:off x="155575" y="-693738"/>
            <a:ext cx="962025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214" name="AutoShape 22" descr="Il cancro si batte anche con lo sport – Il Seno di Poi OdV"/>
          <p:cNvSpPr>
            <a:spLocks noChangeAspect="1" noChangeArrowheads="1"/>
          </p:cNvSpPr>
          <p:nvPr/>
        </p:nvSpPr>
        <p:spPr bwMode="auto">
          <a:xfrm>
            <a:off x="155575" y="-1219200"/>
            <a:ext cx="1800225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218" name="AutoShape 26" descr="Paziente esperto? Sì, ma non può risolversi tutto con una relazione  individuale - ALICe Italia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220" name="AutoShape 28" descr="Paziente esperto? Sì, ma non può risolversi tutto con una relazione  individuale - ALICe Italia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C3706E26-B007-8F6F-5866-076C002FCA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4" t="36435" r="27427" b="47727"/>
          <a:stretch/>
        </p:blipFill>
        <p:spPr>
          <a:xfrm>
            <a:off x="10388110" y="5924550"/>
            <a:ext cx="180389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8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6D35E6-933A-4EF7-BEF9-6240F1BBD7CF}"/>
              </a:ext>
            </a:extLst>
          </p:cNvPr>
          <p:cNvSpPr txBox="1"/>
          <p:nvPr/>
        </p:nvSpPr>
        <p:spPr>
          <a:xfrm>
            <a:off x="716279" y="1840196"/>
            <a:ext cx="5238207" cy="366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just">
              <a:spcAft>
                <a:spcPts val="18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Vuole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stupire</a:t>
            </a:r>
            <a:r>
              <a:rPr lang="en-US" dirty="0">
                <a:effectLst/>
              </a:rPr>
              <a:t> per </a:t>
            </a:r>
            <a:r>
              <a:rPr lang="en-US" dirty="0" err="1">
                <a:effectLst/>
              </a:rPr>
              <a:t>energia</a:t>
            </a:r>
            <a:r>
              <a:rPr lang="en-US" dirty="0">
                <a:effectLst/>
              </a:rPr>
              <a:t> e </a:t>
            </a:r>
            <a:r>
              <a:rPr lang="en-US" dirty="0" err="1">
                <a:effectLst/>
              </a:rPr>
              <a:t>resilienza</a:t>
            </a:r>
            <a:r>
              <a:rPr lang="en-US" dirty="0">
                <a:effectLst/>
              </a:rPr>
              <a:t>, per </a:t>
            </a:r>
            <a:r>
              <a:rPr lang="en-US" dirty="0" err="1">
                <a:effectLst/>
              </a:rPr>
              <a:t>agilità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nello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scalare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</a:t>
            </a:r>
            <a:r>
              <a:rPr lang="en-US" dirty="0" err="1"/>
              <a:t>l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ostacoli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della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malattia</a:t>
            </a:r>
            <a:endParaRPr lang="en-US" dirty="0">
              <a:effectLst/>
            </a:endParaRPr>
          </a:p>
          <a:p>
            <a:pPr marL="285750" indent="-285750" algn="just">
              <a:spcAft>
                <a:spcPts val="18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E’ sempre </a:t>
            </a:r>
            <a:r>
              <a:rPr lang="en-US" dirty="0" err="1">
                <a:effectLst/>
              </a:rPr>
              <a:t>informato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sulle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ultime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novità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scientifiche</a:t>
            </a:r>
            <a:r>
              <a:rPr lang="en-US" dirty="0">
                <a:effectLst/>
              </a:rPr>
              <a:t>, è</a:t>
            </a:r>
            <a:r>
              <a:rPr lang="en-US" dirty="0"/>
              <a:t> </a:t>
            </a:r>
            <a:r>
              <a:rPr lang="en-US" dirty="0" err="1"/>
              <a:t>disponibile</a:t>
            </a:r>
            <a:r>
              <a:rPr lang="en-US" dirty="0"/>
              <a:t> e </a:t>
            </a:r>
            <a:r>
              <a:rPr lang="en-US" dirty="0" err="1"/>
              <a:t>sorridente</a:t>
            </a:r>
            <a:endParaRPr lang="en-US" dirty="0"/>
          </a:p>
          <a:p>
            <a:pPr marL="285750" indent="-285750" algn="just">
              <a:spcAft>
                <a:spcPts val="18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dirty="0"/>
              <a:t>Per </a:t>
            </a:r>
            <a:r>
              <a:rPr lang="en-US" dirty="0" err="1"/>
              <a:t>stupire</a:t>
            </a:r>
            <a:r>
              <a:rPr lang="en-US" dirty="0"/>
              <a:t> </a:t>
            </a:r>
            <a:r>
              <a:rPr lang="en-US" dirty="0" err="1"/>
              <a:t>meglio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eccellere</a:t>
            </a:r>
            <a:r>
              <a:rPr lang="en-US" dirty="0"/>
              <a:t> in </a:t>
            </a:r>
            <a:r>
              <a:rPr lang="en-US" dirty="0" err="1"/>
              <a:t>qualche</a:t>
            </a:r>
            <a:r>
              <a:rPr lang="en-US" dirty="0"/>
              <a:t> sport </a:t>
            </a:r>
            <a:r>
              <a:rPr lang="en-US" dirty="0" err="1"/>
              <a:t>anche</a:t>
            </a:r>
            <a:r>
              <a:rPr lang="en-US" dirty="0"/>
              <a:t> se non ha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fatto</a:t>
            </a:r>
            <a:r>
              <a:rPr lang="en-US" dirty="0"/>
              <a:t> </a:t>
            </a:r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fisica</a:t>
            </a:r>
            <a:r>
              <a:rPr lang="en-US" dirty="0"/>
              <a:t> in vita </a:t>
            </a:r>
            <a:r>
              <a:rPr lang="en-US" dirty="0" err="1"/>
              <a:t>sua</a:t>
            </a:r>
            <a:endParaRPr lang="en-US" dirty="0"/>
          </a:p>
          <a:p>
            <a:pPr marL="285750" indent="-285750" algn="just">
              <a:spcAft>
                <a:spcPts val="18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dirty="0"/>
              <a:t>Deve </a:t>
            </a:r>
            <a:r>
              <a:rPr lang="en-US" dirty="0" err="1"/>
              <a:t>convincersi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grazie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malattia</a:t>
            </a:r>
            <a:r>
              <a:rPr lang="en-US" dirty="0"/>
              <a:t>, è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tonico</a:t>
            </a:r>
            <a:r>
              <a:rPr lang="en-US" dirty="0"/>
              <a:t>, </a:t>
            </a:r>
            <a:r>
              <a:rPr lang="en-US" dirty="0" err="1"/>
              <a:t>più</a:t>
            </a:r>
            <a:r>
              <a:rPr lang="en-US" dirty="0"/>
              <a:t> bello quasi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felice</a:t>
            </a:r>
            <a:r>
              <a:rPr lang="en-US" dirty="0"/>
              <a:t>…</a:t>
            </a:r>
          </a:p>
          <a:p>
            <a:pPr algn="just">
              <a:spcAft>
                <a:spcPts val="1800"/>
              </a:spcAft>
              <a:buSzPct val="87000"/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spcAft>
                <a:spcPts val="1800"/>
              </a:spcAft>
              <a:buSzPct val="87000"/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spcAft>
                <a:spcPts val="1800"/>
              </a:spcAft>
              <a:buSzPct val="87000"/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spcAft>
                <a:spcPts val="1800"/>
              </a:spcAft>
              <a:buSzPct val="87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C6C1A28-A2B1-4A29-BB7C-72FC0AD80A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17" r="4993"/>
          <a:stretch/>
        </p:blipFill>
        <p:spPr>
          <a:xfrm>
            <a:off x="7659189" y="0"/>
            <a:ext cx="4846320" cy="685799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16279" y="569336"/>
            <a:ext cx="5891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SUPERPAZIENTE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AC2F86B-0EA2-689B-4748-91B07B5ED1BF}"/>
              </a:ext>
            </a:extLst>
          </p:cNvPr>
          <p:cNvCxnSpPr/>
          <p:nvPr/>
        </p:nvCxnSpPr>
        <p:spPr>
          <a:xfrm flipH="1">
            <a:off x="716279" y="1106725"/>
            <a:ext cx="43891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00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462557" y="1548799"/>
            <a:ext cx="568441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b="1" dirty="0" err="1"/>
              <a:t>Frustrazione</a:t>
            </a:r>
            <a:r>
              <a:rPr lang="en-US" b="1" dirty="0"/>
              <a:t> e </a:t>
            </a:r>
            <a:r>
              <a:rPr lang="en-US" b="1" dirty="0" err="1"/>
              <a:t>perdita</a:t>
            </a:r>
            <a:r>
              <a:rPr lang="en-US" b="1" dirty="0"/>
              <a:t> di </a:t>
            </a:r>
            <a:r>
              <a:rPr lang="en-US" b="1" dirty="0" err="1"/>
              <a:t>autostima</a:t>
            </a:r>
            <a:r>
              <a:rPr lang="en-US" dirty="0"/>
              <a:t> se non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riesce</a:t>
            </a:r>
            <a:r>
              <a:rPr lang="en-US" dirty="0"/>
              <a:t> a </a:t>
            </a:r>
            <a:r>
              <a:rPr lang="en-US" dirty="0" err="1"/>
              <a:t>rimanere</a:t>
            </a:r>
            <a:r>
              <a:rPr lang="en-US" dirty="0"/>
              <a:t> </a:t>
            </a:r>
            <a:r>
              <a:rPr lang="en-US" dirty="0" err="1"/>
              <a:t>all’altezza</a:t>
            </a:r>
            <a:r>
              <a:rPr lang="en-US" dirty="0"/>
              <a:t> del </a:t>
            </a:r>
            <a:r>
              <a:rPr lang="en-US" dirty="0" err="1"/>
              <a:t>modello</a:t>
            </a:r>
            <a:r>
              <a:rPr lang="en-US" dirty="0"/>
              <a:t> e se </a:t>
            </a:r>
            <a:r>
              <a:rPr lang="en-US" dirty="0" err="1"/>
              <a:t>nell’intimo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ritiene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la </a:t>
            </a:r>
            <a:r>
              <a:rPr lang="en-US" dirty="0" err="1"/>
              <a:t>malattia</a:t>
            </a:r>
            <a:r>
              <a:rPr lang="en-US" dirty="0"/>
              <a:t> non è un </a:t>
            </a:r>
            <a:r>
              <a:rPr lang="en-US" dirty="0" err="1"/>
              <a:t>dono</a:t>
            </a:r>
            <a:r>
              <a:rPr lang="en-US" dirty="0"/>
              <a:t>, </a:t>
            </a:r>
          </a:p>
          <a:p>
            <a:pPr marL="285750" indent="-285750">
              <a:spcAft>
                <a:spcPts val="18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b="1" dirty="0" err="1"/>
              <a:t>Ansia</a:t>
            </a:r>
            <a:r>
              <a:rPr lang="en-US" b="1" dirty="0"/>
              <a:t> da </a:t>
            </a:r>
            <a:r>
              <a:rPr lang="en-US" b="1" dirty="0" err="1"/>
              <a:t>prestazione</a:t>
            </a:r>
            <a:endParaRPr lang="en-US" b="1" dirty="0"/>
          </a:p>
          <a:p>
            <a:pPr marL="285750" indent="-285750">
              <a:spcAft>
                <a:spcPts val="18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b="1" dirty="0" err="1"/>
              <a:t>Isolamento</a:t>
            </a:r>
            <a:r>
              <a:rPr lang="en-US" dirty="0"/>
              <a:t>: pronto ad </a:t>
            </a:r>
            <a:r>
              <a:rPr lang="en-US" dirty="0" err="1"/>
              <a:t>ascoltare</a:t>
            </a:r>
            <a:r>
              <a:rPr lang="en-US" dirty="0"/>
              <a:t> tutti, </a:t>
            </a:r>
            <a:r>
              <a:rPr lang="en-US" dirty="0" err="1"/>
              <a:t>rischia</a:t>
            </a:r>
            <a:r>
              <a:rPr lang="en-US" dirty="0"/>
              <a:t> di non </a:t>
            </a:r>
            <a:r>
              <a:rPr lang="en-US" dirty="0" err="1"/>
              <a:t>trovare</a:t>
            </a:r>
            <a:r>
              <a:rPr lang="en-US" dirty="0"/>
              <a:t> chi lo </a:t>
            </a:r>
            <a:r>
              <a:rPr lang="en-US" dirty="0" err="1"/>
              <a:t>ascolta</a:t>
            </a:r>
            <a:r>
              <a:rPr lang="en-US" dirty="0"/>
              <a:t> </a:t>
            </a:r>
            <a:r>
              <a:rPr lang="en-US" dirty="0" err="1"/>
              <a:t>perché</a:t>
            </a:r>
            <a:r>
              <a:rPr lang="en-US" dirty="0"/>
              <a:t> è ritenuto </a:t>
            </a:r>
            <a:r>
              <a:rPr lang="en-US" dirty="0" err="1"/>
              <a:t>autosufficiente</a:t>
            </a:r>
            <a:r>
              <a:rPr lang="en-US" dirty="0"/>
              <a:t>,</a:t>
            </a:r>
          </a:p>
          <a:p>
            <a:pPr marL="285750" indent="-285750">
              <a:spcAft>
                <a:spcPts val="18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b="1" dirty="0"/>
              <a:t>La </a:t>
            </a:r>
            <a:r>
              <a:rPr lang="en-US" b="1" dirty="0" err="1"/>
              <a:t>deriva</a:t>
            </a:r>
            <a:r>
              <a:rPr lang="en-US" b="1" dirty="0"/>
              <a:t> </a:t>
            </a:r>
            <a:r>
              <a:rPr lang="en-US" dirty="0"/>
              <a:t>verso un </a:t>
            </a:r>
            <a:r>
              <a:rPr lang="en-US" dirty="0" err="1"/>
              <a:t>modello</a:t>
            </a:r>
            <a:r>
              <a:rPr lang="en-US" dirty="0"/>
              <a:t> </a:t>
            </a:r>
            <a:r>
              <a:rPr lang="en-US" dirty="0" err="1"/>
              <a:t>altrettanto</a:t>
            </a:r>
            <a:r>
              <a:rPr lang="en-US" dirty="0"/>
              <a:t> </a:t>
            </a:r>
            <a:r>
              <a:rPr lang="en-US" dirty="0" err="1"/>
              <a:t>pericoloso</a:t>
            </a:r>
            <a:endParaRPr lang="en-US" dirty="0"/>
          </a:p>
        </p:txBody>
      </p:sp>
      <p:pic>
        <p:nvPicPr>
          <p:cNvPr id="3" name="Immagine 2" descr="Pericol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2" y="1263705"/>
            <a:ext cx="3812674" cy="344859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C95237-8036-6395-A3E1-D44163AC7D0B}"/>
              </a:ext>
            </a:extLst>
          </p:cNvPr>
          <p:cNvSpPr txBox="1"/>
          <p:nvPr/>
        </p:nvSpPr>
        <p:spPr>
          <a:xfrm>
            <a:off x="5674132" y="5694077"/>
            <a:ext cx="3023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Ovvero……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23A650-9D9D-59E9-69A4-7DC754CCEBB3}"/>
              </a:ext>
            </a:extLst>
          </p:cNvPr>
          <p:cNvSpPr txBox="1"/>
          <p:nvPr/>
        </p:nvSpPr>
        <p:spPr>
          <a:xfrm>
            <a:off x="5495213" y="801031"/>
            <a:ext cx="4682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COSA RISCHIA IL SUPERPAZIENTE</a:t>
            </a:r>
            <a:endParaRPr lang="it-IT" b="1" dirty="0"/>
          </a:p>
          <a:p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768F14A-83AC-C6DC-C780-1624E3199E19}"/>
              </a:ext>
            </a:extLst>
          </p:cNvPr>
          <p:cNvCxnSpPr/>
          <p:nvPr/>
        </p:nvCxnSpPr>
        <p:spPr>
          <a:xfrm flipH="1">
            <a:off x="5598855" y="1251593"/>
            <a:ext cx="43891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1DFCC01D-2A03-D5A6-C2D4-54A32FE64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4" t="36435" r="27427" b="47727"/>
          <a:stretch/>
        </p:blipFill>
        <p:spPr>
          <a:xfrm>
            <a:off x="10388110" y="5924550"/>
            <a:ext cx="180389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BD27E4-F307-490F-8813-FCE4ADE3DBD6}"/>
              </a:ext>
            </a:extLst>
          </p:cNvPr>
          <p:cNvSpPr txBox="1"/>
          <p:nvPr/>
        </p:nvSpPr>
        <p:spPr>
          <a:xfrm>
            <a:off x="489857" y="1141104"/>
            <a:ext cx="7220198" cy="5586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700" dirty="0">
                <a:latin typeface="+mj-lt"/>
              </a:rPr>
              <a:t>E’ il paziente preda di tutte le suggestioni provenienti da regimi nutrizionali più o meno afflittivi e privativi.</a:t>
            </a:r>
          </a:p>
          <a:p>
            <a:r>
              <a:rPr lang="it-IT" sz="1700" dirty="0">
                <a:latin typeface="+mj-lt"/>
              </a:rPr>
              <a:t>Secondo un recente studio italiano, le diete più seguite da pazienti oncologici sono:</a:t>
            </a:r>
            <a:br>
              <a:rPr lang="it-IT" sz="1700" dirty="0">
                <a:latin typeface="+mj-lt"/>
              </a:rPr>
            </a:br>
            <a:r>
              <a:rPr lang="it-IT" sz="1700" b="1" dirty="0">
                <a:solidFill>
                  <a:srgbClr val="242424"/>
                </a:solidFill>
                <a:latin typeface="+mj-lt"/>
              </a:rPr>
              <a:t>digiuno, digiuno intermittente, mima-digiuno, dieta </a:t>
            </a:r>
            <a:r>
              <a:rPr lang="it-IT" sz="1700" b="1" dirty="0" err="1">
                <a:solidFill>
                  <a:srgbClr val="242424"/>
                </a:solidFill>
                <a:latin typeface="+mj-lt"/>
              </a:rPr>
              <a:t>keto</a:t>
            </a:r>
            <a:r>
              <a:rPr lang="it-IT" sz="1700" b="1" dirty="0">
                <a:solidFill>
                  <a:srgbClr val="242424"/>
                </a:solidFill>
                <a:latin typeface="+mj-lt"/>
              </a:rPr>
              <a:t>, vegana, </a:t>
            </a:r>
            <a:r>
              <a:rPr lang="it-IT" sz="1700" b="1" dirty="0" err="1">
                <a:solidFill>
                  <a:srgbClr val="242424"/>
                </a:solidFill>
                <a:latin typeface="+mj-lt"/>
              </a:rPr>
              <a:t>alacalina</a:t>
            </a:r>
            <a:r>
              <a:rPr lang="it-IT" sz="1700" b="1" dirty="0">
                <a:solidFill>
                  <a:srgbClr val="242424"/>
                </a:solidFill>
                <a:latin typeface="+mj-lt"/>
              </a:rPr>
              <a:t>, paleolitica, regime Gerson, gruppo sanguigno. </a:t>
            </a:r>
            <a:br>
              <a:rPr lang="it-IT" sz="1700" b="1" dirty="0">
                <a:solidFill>
                  <a:srgbClr val="242424"/>
                </a:solidFill>
                <a:latin typeface="+mj-lt"/>
              </a:rPr>
            </a:br>
            <a:br>
              <a:rPr lang="it-IT" sz="1700" b="1" dirty="0">
                <a:solidFill>
                  <a:srgbClr val="242424"/>
                </a:solidFill>
                <a:latin typeface="+mj-lt"/>
              </a:rPr>
            </a:br>
            <a:r>
              <a:rPr lang="it-IT" sz="1700" b="1" dirty="0">
                <a:solidFill>
                  <a:srgbClr val="242424"/>
                </a:solidFill>
                <a:latin typeface="+mj-lt"/>
              </a:rPr>
              <a:t>Perché non ha altrettanto successo la dieta mediterranea, l’unica oggetto di uno studio in relazione alle MPN, presentato lo scorso anno qui a Firenze.</a:t>
            </a:r>
            <a:br>
              <a:rPr lang="it-IT" sz="1700" b="1" dirty="0">
                <a:solidFill>
                  <a:srgbClr val="242424"/>
                </a:solidFill>
                <a:latin typeface="+mj-lt"/>
              </a:rPr>
            </a:br>
            <a:br>
              <a:rPr lang="it-IT" sz="1700" b="1" dirty="0">
                <a:solidFill>
                  <a:srgbClr val="242424"/>
                </a:solidFill>
                <a:latin typeface="+mj-lt"/>
              </a:rPr>
            </a:br>
            <a:r>
              <a:rPr lang="it-IT" sz="1700" b="1" dirty="0">
                <a:solidFill>
                  <a:srgbClr val="242424"/>
                </a:solidFill>
                <a:latin typeface="+mj-lt"/>
              </a:rPr>
              <a:t>Perché riduce ma non priva, mentre tutte queste diete hanno in </a:t>
            </a:r>
            <a:br>
              <a:rPr lang="it-IT" sz="1700" dirty="0">
                <a:solidFill>
                  <a:srgbClr val="242424"/>
                </a:solidFill>
                <a:latin typeface="+mj-lt"/>
              </a:rPr>
            </a:br>
            <a:r>
              <a:rPr lang="it-IT" sz="1700" dirty="0" err="1">
                <a:solidFill>
                  <a:srgbClr val="242424"/>
                </a:solidFill>
                <a:latin typeface="+mj-lt"/>
              </a:rPr>
              <a:t>in</a:t>
            </a:r>
            <a:r>
              <a:rPr lang="it-IT" sz="1700" dirty="0">
                <a:solidFill>
                  <a:srgbClr val="242424"/>
                </a:solidFill>
                <a:latin typeface="+mj-lt"/>
              </a:rPr>
              <a:t> comune l’eliminazione di uno o più alimenti : zucchero, carboidrati, latticini ecc. </a:t>
            </a:r>
            <a:br>
              <a:rPr lang="it-IT" sz="1700" dirty="0">
                <a:solidFill>
                  <a:srgbClr val="242424"/>
                </a:solidFill>
                <a:latin typeface="+mj-lt"/>
              </a:rPr>
            </a:br>
            <a:r>
              <a:rPr lang="it-IT" sz="1700" dirty="0">
                <a:solidFill>
                  <a:srgbClr val="242424"/>
                </a:solidFill>
                <a:latin typeface="+mj-lt"/>
              </a:rPr>
              <a:t>Chissà che non si faccia leva su credenze ancestrali, arcaico – religiose legate all’idea di astinenza come purificazione, alla malattia come colpa – punizione e alla cura come espiazione, eliminazione del piacere</a:t>
            </a:r>
          </a:p>
          <a:p>
            <a:r>
              <a:rPr lang="it-IT" sz="1700" dirty="0">
                <a:solidFill>
                  <a:srgbClr val="242424"/>
                </a:solidFill>
                <a:latin typeface="+mj-lt"/>
              </a:rPr>
              <a:t>La “cura” è l’eliminazione del piacere.</a:t>
            </a:r>
          </a:p>
          <a:p>
            <a:r>
              <a:rPr lang="it-IT" sz="1700" dirty="0">
                <a:solidFill>
                  <a:srgbClr val="242424"/>
                </a:solidFill>
                <a:latin typeface="+mj-lt"/>
              </a:rPr>
              <a:t>A volte si prescrive anche l’astinenza da comportamenti.</a:t>
            </a:r>
            <a:br>
              <a:rPr lang="it-IT" sz="1700" dirty="0">
                <a:solidFill>
                  <a:srgbClr val="242424"/>
                </a:solidFill>
                <a:latin typeface="+mj-lt"/>
              </a:rPr>
            </a:br>
            <a:br>
              <a:rPr lang="it-IT" sz="1700" dirty="0">
                <a:latin typeface="+mj-lt"/>
              </a:rPr>
            </a:br>
            <a:r>
              <a:rPr lang="it-IT" sz="1700" b="1" dirty="0">
                <a:latin typeface="+mj-lt"/>
              </a:rPr>
              <a:t>L’astinenza taumaturgica riguarda le religioni non la scienza</a:t>
            </a:r>
            <a:r>
              <a:rPr lang="it-IT" sz="1700" dirty="0">
                <a:latin typeface="+mj-lt"/>
              </a:rPr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B725A26-49DD-454B-A3D5-EE0F1F555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819" y="5732"/>
            <a:ext cx="4961581" cy="685226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88704" y="598091"/>
            <a:ext cx="6910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IL PAZIENTE ASTINENTE-ASCETICO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A8D2739F-9CAB-B487-21C5-CED0D3264FAE}"/>
              </a:ext>
            </a:extLst>
          </p:cNvPr>
          <p:cNvCxnSpPr/>
          <p:nvPr/>
        </p:nvCxnSpPr>
        <p:spPr>
          <a:xfrm flipH="1">
            <a:off x="528091" y="1026979"/>
            <a:ext cx="43891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9736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ericol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729" y="1844677"/>
            <a:ext cx="3356245" cy="305516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355762" y="1844677"/>
            <a:ext cx="636517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Di provare sensi di colpa </a:t>
            </a:r>
            <a:r>
              <a:rPr lang="it-IT" dirty="0"/>
              <a:t>se non riesce a rispettare il regime che si impone.</a:t>
            </a:r>
            <a:br>
              <a:rPr lang="it-IT" dirty="0"/>
            </a:br>
            <a:endParaRPr lang="it-IT" dirty="0"/>
          </a:p>
          <a:p>
            <a:r>
              <a:rPr lang="it-IT" dirty="0"/>
              <a:t>Di </a:t>
            </a:r>
            <a:r>
              <a:rPr lang="it-IT" b="1" dirty="0"/>
              <a:t>concentrarsi esclusivamente sulla malattia </a:t>
            </a:r>
            <a:r>
              <a:rPr lang="it-IT" dirty="0"/>
              <a:t>anche se si convince che il suo è un approccio olistico. Restano fuori gli organi di senso, la sensualità, il piacere, anche quello del palato.</a:t>
            </a:r>
            <a:br>
              <a:rPr lang="it-IT" dirty="0"/>
            </a:br>
            <a:br>
              <a:rPr lang="it-IT" dirty="0"/>
            </a:br>
            <a:r>
              <a:rPr lang="it-IT" dirty="0"/>
              <a:t>Della cura fa parte il piacere, ricorda Battiato:</a:t>
            </a:r>
            <a:br>
              <a:rPr lang="it-IT" dirty="0"/>
            </a:br>
            <a:endParaRPr lang="it-IT" dirty="0"/>
          </a:p>
          <a:p>
            <a:r>
              <a:rPr lang="it-IT" sz="2000" b="1" i="1" dirty="0">
                <a:solidFill>
                  <a:srgbClr val="1F1F1F"/>
                </a:solidFill>
                <a:latin typeface="+mj-lt"/>
              </a:rPr>
              <a:t>“I profumi d'amore inebrieranno i nostri corpi</a:t>
            </a:r>
            <a:br>
              <a:rPr lang="it-IT" sz="2000" b="1" i="1" dirty="0">
                <a:solidFill>
                  <a:srgbClr val="1F1F1F"/>
                </a:solidFill>
                <a:latin typeface="+mj-lt"/>
              </a:rPr>
            </a:br>
            <a:r>
              <a:rPr lang="it-IT" sz="2000" b="1" i="1" dirty="0">
                <a:solidFill>
                  <a:srgbClr val="1F1F1F"/>
                </a:solidFill>
                <a:latin typeface="+mj-lt"/>
              </a:rPr>
              <a:t>La bonaccia d'agosto non calmerà i nostri sensi</a:t>
            </a:r>
          </a:p>
          <a:p>
            <a:r>
              <a:rPr lang="it-IT" sz="2000" b="1" i="1" dirty="0">
                <a:solidFill>
                  <a:srgbClr val="1F1F1F"/>
                </a:solidFill>
                <a:latin typeface="+mj-lt"/>
              </a:rPr>
              <a:t>Tesserò i tuoi capelli come trame di un canto”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C773BD3-1D31-3EC3-2856-AB1D09995D67}"/>
              </a:ext>
            </a:extLst>
          </p:cNvPr>
          <p:cNvCxnSpPr/>
          <p:nvPr/>
        </p:nvCxnSpPr>
        <p:spPr>
          <a:xfrm flipH="1">
            <a:off x="5456704" y="1484179"/>
            <a:ext cx="43891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06BD68E-C264-70F0-E0BC-368D241627B0}"/>
              </a:ext>
            </a:extLst>
          </p:cNvPr>
          <p:cNvSpPr txBox="1"/>
          <p:nvPr/>
        </p:nvSpPr>
        <p:spPr>
          <a:xfrm>
            <a:off x="5355762" y="837848"/>
            <a:ext cx="928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COSA RISCHIA IL PAZIENTE </a:t>
            </a:r>
          </a:p>
          <a:p>
            <a:r>
              <a:rPr lang="it-IT" b="1" dirty="0">
                <a:solidFill>
                  <a:srgbClr val="FF0000"/>
                </a:solidFill>
              </a:rPr>
              <a:t>ASTINENTE-ASCETICO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" name="Immagine 1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6DC42FE6-F0B6-E3CE-EFED-AE2AF69CF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4" t="36435" r="27427" b="47727"/>
          <a:stretch/>
        </p:blipFill>
        <p:spPr>
          <a:xfrm>
            <a:off x="10388110" y="5924550"/>
            <a:ext cx="1803890" cy="9334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3804</TotalTime>
  <Words>1303</Words>
  <Application>Microsoft Office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Grandview Display</vt:lpstr>
      <vt:lpstr>DashVTI</vt:lpstr>
      <vt:lpstr>Io sì, che avrò cura di te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Ministero della Giustizia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io sì che avrò cura di te</dc:title>
  <dc:creator>Antonella Barone</dc:creator>
  <cp:lastModifiedBy>Antonella Barone</cp:lastModifiedBy>
  <cp:revision>66</cp:revision>
  <dcterms:created xsi:type="dcterms:W3CDTF">2025-05-05T09:27:58Z</dcterms:created>
  <dcterms:modified xsi:type="dcterms:W3CDTF">2025-05-16T07:12:46Z</dcterms:modified>
</cp:coreProperties>
</file>